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6" r:id="rId2"/>
    <p:sldId id="284" r:id="rId3"/>
    <p:sldId id="285" r:id="rId4"/>
    <p:sldId id="258" r:id="rId5"/>
    <p:sldId id="259" r:id="rId6"/>
    <p:sldId id="260" r:id="rId7"/>
    <p:sldId id="261" r:id="rId8"/>
    <p:sldId id="263" r:id="rId9"/>
    <p:sldId id="262" r:id="rId10"/>
    <p:sldId id="282" r:id="rId11"/>
    <p:sldId id="265" r:id="rId12"/>
    <p:sldId id="266" r:id="rId13"/>
    <p:sldId id="267" r:id="rId14"/>
    <p:sldId id="257" r:id="rId15"/>
    <p:sldId id="281" r:id="rId16"/>
    <p:sldId id="283" r:id="rId17"/>
    <p:sldId id="268" r:id="rId18"/>
    <p:sldId id="292" r:id="rId19"/>
    <p:sldId id="291" r:id="rId20"/>
    <p:sldId id="290" r:id="rId21"/>
    <p:sldId id="293" r:id="rId22"/>
    <p:sldId id="29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1872" autoAdjust="0"/>
  </p:normalViewPr>
  <p:slideViewPr>
    <p:cSldViewPr snapToGrid="0">
      <p:cViewPr varScale="1">
        <p:scale>
          <a:sx n="50" d="100"/>
          <a:sy n="50" d="100"/>
        </p:scale>
        <p:origin x="-32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EC525-5411-411D-8C7E-96B54ACDE5C7}" type="datetimeFigureOut">
              <a:rPr lang="en-US" smtClean="0"/>
              <a:t>6/5/18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90728-0D9B-4F3E-8553-C8C07B552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90728-0D9B-4F3E-8553-C8C07B552E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80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3925" eaLnBrk="0" hangingPunct="0"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3925" eaLnBrk="0" hangingPunct="0"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3925" eaLnBrk="0" hangingPunct="0"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3925" eaLnBrk="0" hangingPunct="0"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defTabSz="92392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defTabSz="92392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defTabSz="92392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defTabSz="923925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A32D28-D8C0-4FEA-8417-24E7B8646736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The flow can be thought of as a mass balance approach to tracking carbon through the process.  You first determine the amount of carbon in the fuel, and then track its fate following the combustion process.</a:t>
            </a:r>
          </a:p>
        </p:txBody>
      </p:sp>
    </p:spTree>
    <p:extLst>
      <p:ext uri="{BB962C8B-B14F-4D97-AF65-F5344CB8AC3E}">
        <p14:creationId xmlns:p14="http://schemas.microsoft.com/office/powerpoint/2010/main" val="1844929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16ED-EDCD-4851-AE6D-BCBBA70E844B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489E-3C50-41C7-907A-C6BAEDDB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7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16ED-EDCD-4851-AE6D-BCBBA70E844B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489E-3C50-41C7-907A-C6BAEDDB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16ED-EDCD-4851-AE6D-BCBBA70E844B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489E-3C50-41C7-907A-C6BAEDDB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5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16ED-EDCD-4851-AE6D-BCBBA70E844B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489E-3C50-41C7-907A-C6BAEDDB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2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16ED-EDCD-4851-AE6D-BCBBA70E844B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489E-3C50-41C7-907A-C6BAEDDB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1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16ED-EDCD-4851-AE6D-BCBBA70E844B}" type="datetimeFigureOut">
              <a:rPr lang="en-US" smtClean="0"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489E-3C50-41C7-907A-C6BAEDDB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45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16ED-EDCD-4851-AE6D-BCBBA70E844B}" type="datetimeFigureOut">
              <a:rPr lang="en-US" smtClean="0"/>
              <a:t>6/5/18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489E-3C50-41C7-907A-C6BAEDDB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5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16ED-EDCD-4851-AE6D-BCBBA70E844B}" type="datetimeFigureOut">
              <a:rPr lang="en-US" smtClean="0"/>
              <a:t>6/5/18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489E-3C50-41C7-907A-C6BAEDDB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16ED-EDCD-4851-AE6D-BCBBA70E844B}" type="datetimeFigureOut">
              <a:rPr lang="en-US" smtClean="0"/>
              <a:t>6/5/18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489E-3C50-41C7-907A-C6BAEDDB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3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16ED-EDCD-4851-AE6D-BCBBA70E844B}" type="datetimeFigureOut">
              <a:rPr lang="en-US" smtClean="0"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489E-3C50-41C7-907A-C6BAEDDB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09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16ED-EDCD-4851-AE6D-BCBBA70E844B}" type="datetimeFigureOut">
              <a:rPr lang="en-US" smtClean="0"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489E-3C50-41C7-907A-C6BAEDDB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6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F16ED-EDCD-4851-AE6D-BCBBA70E844B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489E-3C50-41C7-907A-C6BAEDDB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0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itrogen_oxides" TargetMode="External"/><Relationship Id="rId4" Type="http://schemas.openxmlformats.org/officeDocument/2006/relationships/hyperlink" Target="http://en.wikipedia.org/wiki/Nitrogen" TargetMode="External"/><Relationship Id="rId5" Type="http://schemas.openxmlformats.org/officeDocument/2006/relationships/hyperlink" Target="http://en.wikipedia.org/wiki/Oxygen" TargetMode="External"/><Relationship Id="rId6" Type="http://schemas.openxmlformats.org/officeDocument/2006/relationships/hyperlink" Target="http://en.wikipedia.org/wiki/Oxidation" TargetMode="External"/><Relationship Id="rId7" Type="http://schemas.openxmlformats.org/officeDocument/2006/relationships/hyperlink" Target="http://en.wikipedia.org/wiki/Carbon_monoxide" TargetMode="External"/><Relationship Id="rId8" Type="http://schemas.openxmlformats.org/officeDocument/2006/relationships/hyperlink" Target="http://en.wikipedia.org/wiki/Carbon_dioxide" TargetMode="External"/><Relationship Id="rId9" Type="http://schemas.openxmlformats.org/officeDocument/2006/relationships/hyperlink" Target="http://en.wikipedia.org/wiki/Hydrocarbon" TargetMode="External"/><Relationship Id="rId10" Type="http://schemas.openxmlformats.org/officeDocument/2006/relationships/hyperlink" Target="http://en.wikipedia.org/wiki/Water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Redo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311" y="225777"/>
            <a:ext cx="1190977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A Novel Vapor Abatement Process for Low Concentrations of Mixed Toxic Gases.</a:t>
            </a:r>
          </a:p>
          <a:p>
            <a:pPr algn="ctr"/>
            <a:endParaRPr lang="en-US" sz="4400" b="1" dirty="0"/>
          </a:p>
          <a:p>
            <a:pPr algn="ctr"/>
            <a:endParaRPr lang="en-US" sz="4400" dirty="0"/>
          </a:p>
          <a:p>
            <a:pPr algn="ctr"/>
            <a:r>
              <a:rPr lang="en-US" sz="3200" dirty="0"/>
              <a:t>Clinton Summers, Larry Shaffer, Joe </a:t>
            </a:r>
            <a:r>
              <a:rPr lang="en-US" sz="3200" dirty="0" err="1"/>
              <a:t>Enneking</a:t>
            </a:r>
            <a:r>
              <a:rPr lang="en-US" sz="3200" dirty="0"/>
              <a:t> and J. Louis Kovach</a:t>
            </a:r>
          </a:p>
          <a:p>
            <a:pPr algn="ctr"/>
            <a:r>
              <a:rPr lang="en-US" sz="3200" dirty="0"/>
              <a:t>NUCON International, Inc.</a:t>
            </a:r>
          </a:p>
        </p:txBody>
      </p:sp>
    </p:spTree>
    <p:extLst>
      <p:ext uri="{BB962C8B-B14F-4D97-AF65-F5344CB8AC3E}">
        <p14:creationId xmlns:p14="http://schemas.microsoft.com/office/powerpoint/2010/main" val="2137748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246856"/>
            <a:ext cx="7869238" cy="395288"/>
          </a:xfrm>
        </p:spPr>
        <p:txBody>
          <a:bodyPr vert="horz" lIns="91440" tIns="45720" rIns="91440" bIns="45720" rtlCol="0" anchor="b"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4000" b="1" dirty="0"/>
              <a:t>Typical Combustion Process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0" y="1295400"/>
            <a:ext cx="7366000" cy="4833938"/>
          </a:xfrm>
        </p:spPr>
        <p:txBody>
          <a:bodyPr vert="horz" lIns="91440" tIns="45720" rIns="91440" bIns="45720" rtlCol="0">
            <a:normAutofit/>
          </a:bodyPr>
          <a:lstStyle/>
          <a:p>
            <a:pPr eaLnBrk="1" hangingPunct="1"/>
            <a:r>
              <a:rPr lang="en-US" altLang="en-US" b="1" dirty="0"/>
              <a:t>Most carbon is emitted as CO</a:t>
            </a:r>
            <a:r>
              <a:rPr lang="en-US" altLang="en-US" b="1" baseline="-25000" dirty="0"/>
              <a:t>2</a:t>
            </a:r>
            <a:r>
              <a:rPr lang="en-US" altLang="en-US" b="1" dirty="0"/>
              <a:t> immediately</a:t>
            </a:r>
            <a:r>
              <a:rPr lang="en-US" altLang="en-US" dirty="0"/>
              <a:t>.</a:t>
            </a:r>
            <a:endParaRPr lang="en-US" altLang="en-US" b="1" dirty="0"/>
          </a:p>
          <a:p>
            <a:pPr eaLnBrk="1" hangingPunct="1"/>
            <a:r>
              <a:rPr lang="en-US" altLang="en-US" b="1" dirty="0"/>
              <a:t>A small fraction emitted as non-CO</a:t>
            </a:r>
            <a:r>
              <a:rPr lang="en-US" altLang="en-US" b="1" baseline="-25000" dirty="0"/>
              <a:t>2</a:t>
            </a:r>
            <a:r>
              <a:rPr lang="en-US" altLang="en-US" b="1" dirty="0"/>
              <a:t> gases</a:t>
            </a:r>
            <a:r>
              <a:rPr lang="en-US" altLang="en-US" dirty="0"/>
              <a:t>:</a:t>
            </a:r>
            <a:endParaRPr lang="en-US" altLang="en-US" b="1" dirty="0"/>
          </a:p>
          <a:p>
            <a:pPr lvl="1" eaLnBrk="1" hangingPunct="1">
              <a:buFontTx/>
              <a:buChar char="•"/>
            </a:pPr>
            <a:r>
              <a:rPr lang="en-US" altLang="en-US" sz="2800" dirty="0"/>
              <a:t>CH</a:t>
            </a:r>
            <a:r>
              <a:rPr lang="en-US" altLang="en-US" sz="2800" baseline="-25000" dirty="0"/>
              <a:t>4</a:t>
            </a:r>
            <a:r>
              <a:rPr lang="en-US" altLang="en-US" sz="2800" dirty="0"/>
              <a:t>, CO, non-methane volatile organic compounds (NMVOCS)</a:t>
            </a:r>
          </a:p>
          <a:p>
            <a:pPr lvl="1" eaLnBrk="1" hangingPunct="1">
              <a:buFontTx/>
              <a:buChar char="•"/>
            </a:pPr>
            <a:r>
              <a:rPr lang="en-US" altLang="en-US" sz="2800" dirty="0"/>
              <a:t>Ultimately oxidizes to CO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 in the atmosphere</a:t>
            </a:r>
          </a:p>
          <a:p>
            <a:pPr>
              <a:buFontTx/>
              <a:buChar char="•"/>
            </a:pPr>
            <a:r>
              <a:rPr lang="en-US" b="1" dirty="0"/>
              <a:t>Ammonia is combustible: </a:t>
            </a:r>
          </a:p>
          <a:p>
            <a:pPr lvl="1">
              <a:buFontTx/>
              <a:buChar char="•"/>
            </a:pPr>
            <a:r>
              <a:rPr lang="en-US" dirty="0"/>
              <a:t>4NH</a:t>
            </a:r>
            <a:r>
              <a:rPr lang="en-US" baseline="-25000" dirty="0"/>
              <a:t>3</a:t>
            </a:r>
            <a:r>
              <a:rPr lang="en-US" dirty="0"/>
              <a:t>(g) + 5O</a:t>
            </a:r>
            <a:r>
              <a:rPr lang="en-US" baseline="-25000" dirty="0"/>
              <a:t>2</a:t>
            </a:r>
            <a:r>
              <a:rPr lang="en-US" dirty="0"/>
              <a:t>(g) ---&gt; 4NO(g) + 6H</a:t>
            </a:r>
            <a:r>
              <a:rPr lang="en-US" baseline="-25000" dirty="0"/>
              <a:t>2</a:t>
            </a:r>
            <a:r>
              <a:rPr lang="en-US" dirty="0"/>
              <a:t>O(g)</a:t>
            </a:r>
          </a:p>
          <a:p>
            <a:pPr>
              <a:buFontTx/>
              <a:buChar char="•"/>
            </a:pPr>
            <a:r>
              <a:rPr lang="en-US" b="1" dirty="0"/>
              <a:t>N</a:t>
            </a:r>
            <a:r>
              <a:rPr lang="en-US" b="1" baseline="-25000" dirty="0"/>
              <a:t>2</a:t>
            </a:r>
            <a:r>
              <a:rPr lang="en-US" b="1" dirty="0"/>
              <a:t>O is combustible:</a:t>
            </a:r>
          </a:p>
          <a:p>
            <a:pPr lvl="1">
              <a:buFontTx/>
              <a:buChar char="•"/>
            </a:pPr>
            <a:r>
              <a:rPr lang="en-US" dirty="0"/>
              <a:t>2N</a:t>
            </a:r>
            <a:r>
              <a:rPr lang="en-US" baseline="-25000" dirty="0"/>
              <a:t>2</a:t>
            </a:r>
            <a:r>
              <a:rPr lang="en-US" dirty="0"/>
              <a:t>O(g) ---&gt;2N2(g) + O</a:t>
            </a:r>
            <a:r>
              <a:rPr lang="en-US" baseline="-25000" dirty="0"/>
              <a:t>2</a:t>
            </a:r>
            <a:r>
              <a:rPr lang="en-US" dirty="0"/>
              <a:t>(g)  </a:t>
            </a:r>
            <a:r>
              <a:rPr lang="en-US" altLang="en-US" dirty="0"/>
              <a:t> </a:t>
            </a:r>
          </a:p>
          <a:p>
            <a:pPr marL="457200" lvl="1" indent="0" eaLnBrk="1" hangingPunct="1">
              <a:buNone/>
            </a:pPr>
            <a:endParaRPr lang="en-US" altLang="en-US" sz="2800" dirty="0"/>
          </a:p>
        </p:txBody>
      </p:sp>
      <p:sp>
        <p:nvSpPr>
          <p:cNvPr id="34821" name="Slide Number Placeholder 3"/>
          <p:cNvSpPr txBox="1">
            <a:spLocks noGrp="1"/>
          </p:cNvSpPr>
          <p:nvPr/>
        </p:nvSpPr>
        <p:spPr bwMode="auto">
          <a:xfrm>
            <a:off x="9982200" y="6400800"/>
            <a:ext cx="554038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500" b="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4823" name="Rectangle 37"/>
          <p:cNvSpPr txBox="1">
            <a:spLocks noGrp="1" noChangeArrowheads="1"/>
          </p:cNvSpPr>
          <p:nvPr/>
        </p:nvSpPr>
        <p:spPr bwMode="auto">
          <a:xfrm>
            <a:off x="4797426" y="6261100"/>
            <a:ext cx="523081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defRPr b="1">
                <a:solidFill>
                  <a:srgbClr val="0078C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en-US" sz="12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474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902" y="365125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</a:rPr>
              <a:t>Three Way Catalytic Converter</a:t>
            </a:r>
            <a:b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</a:rPr>
            </a:br>
            <a:endParaRPr lang="en-US" altLang="en-US" dirty="0">
              <a:effectLst>
                <a:outerShdw blurRad="38100" dist="38100" dir="2700000" algn="tl">
                  <a:srgbClr val="7C9BA5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165" y="1882776"/>
            <a:ext cx="7581900" cy="4441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  <a:hlinkClick r:id="rId2"/>
              </a:rPr>
              <a:t>Reduction</a:t>
            </a: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 of </a:t>
            </a: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  <a:hlinkClick r:id="rId3"/>
              </a:rPr>
              <a:t>nitrogen oxides</a:t>
            </a: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 to </a:t>
            </a: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  <a:hlinkClick r:id="rId4"/>
              </a:rPr>
              <a:t>nitrogen</a:t>
            </a: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 and </a:t>
            </a: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  <a:hlinkClick r:id="rId5"/>
              </a:rPr>
              <a:t>oxygen</a:t>
            </a: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: 2NO</a:t>
            </a:r>
            <a:r>
              <a:rPr lang="en-US" altLang="en-US" baseline="-25000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x</a:t>
            </a: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 → xO</a:t>
            </a:r>
            <a:r>
              <a:rPr lang="en-US" altLang="en-US" baseline="-25000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2</a:t>
            </a: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 + N</a:t>
            </a:r>
            <a:r>
              <a:rPr lang="en-US" altLang="en-US" baseline="-25000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  <a:hlinkClick r:id="rId6"/>
              </a:rPr>
              <a:t>Oxidation</a:t>
            </a: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 of </a:t>
            </a: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  <a:hlinkClick r:id="rId7"/>
              </a:rPr>
              <a:t>carbon monoxide</a:t>
            </a: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 to </a:t>
            </a: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  <a:hlinkClick r:id="rId8"/>
              </a:rPr>
              <a:t>carbon dioxide</a:t>
            </a: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: 2CO + O</a:t>
            </a:r>
            <a:r>
              <a:rPr lang="en-US" altLang="en-US" baseline="-25000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2 </a:t>
            </a: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→ 2CO</a:t>
            </a:r>
            <a:r>
              <a:rPr lang="en-US" altLang="en-US" baseline="-25000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  <a:hlinkClick r:id="rId6"/>
              </a:rPr>
              <a:t>Oxidation</a:t>
            </a: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 of unburnt </a:t>
            </a: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  <a:hlinkClick r:id="rId9"/>
              </a:rPr>
              <a:t>hydrocarbons</a:t>
            </a: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 (HC) to carbon dioxide and </a:t>
            </a: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  <a:hlinkClick r:id="rId10"/>
              </a:rPr>
              <a:t>water</a:t>
            </a: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:                                                               </a:t>
            </a:r>
            <a:r>
              <a:rPr lang="en-US" altLang="en-US" dirty="0" err="1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C</a:t>
            </a:r>
            <a:r>
              <a:rPr lang="en-US" altLang="en-US" baseline="-25000" dirty="0" err="1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x</a:t>
            </a:r>
            <a:r>
              <a:rPr lang="en-US" altLang="en-US" dirty="0" err="1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H</a:t>
            </a:r>
            <a:r>
              <a:rPr lang="en-US" altLang="en-US" baseline="-25000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(2x+2)</a:t>
            </a: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 + [(3x+1)/2]O</a:t>
            </a:r>
            <a:r>
              <a:rPr lang="en-US" altLang="en-US" baseline="-25000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2 </a:t>
            </a: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→ xCO</a:t>
            </a:r>
            <a:r>
              <a:rPr lang="en-US" altLang="en-US" baseline="-25000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2</a:t>
            </a: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 + (x+1)H</a:t>
            </a:r>
            <a:r>
              <a:rPr lang="en-US" altLang="en-US" baseline="-25000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2</a:t>
            </a: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effectLst>
                  <a:outerShdw blurRad="38100" dist="38100" dir="2700000" algn="tl">
                    <a:srgbClr val="7C9BA5"/>
                  </a:outerShdw>
                </a:effectLst>
                <a:latin typeface="+mj-lt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effectLst>
                <a:outerShdw blurRad="38100" dist="38100" dir="2700000" algn="tl">
                  <a:srgbClr val="7C9BA5"/>
                </a:outerShdw>
              </a:effectLst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effectLst>
                <a:outerShdw blurRad="38100" dist="38100" dir="2700000" algn="tl">
                  <a:srgbClr val="7C9BA5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1154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1333098" y="1370766"/>
            <a:ext cx="8977584" cy="2876284"/>
            <a:chOff x="1402546" y="2053672"/>
            <a:chExt cx="8977584" cy="2876284"/>
          </a:xfrm>
        </p:grpSpPr>
        <p:grpSp>
          <p:nvGrpSpPr>
            <p:cNvPr id="48" name="Group 47"/>
            <p:cNvGrpSpPr/>
            <p:nvPr/>
          </p:nvGrpSpPr>
          <p:grpSpPr>
            <a:xfrm>
              <a:off x="1402546" y="2053672"/>
              <a:ext cx="8977584" cy="2876284"/>
              <a:chOff x="94607" y="1011950"/>
              <a:chExt cx="8977584" cy="2876284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2615878" y="1791967"/>
                <a:ext cx="2591414" cy="1482613"/>
                <a:chOff x="2177356" y="1746724"/>
                <a:chExt cx="4397065" cy="2373862"/>
              </a:xfrm>
            </p:grpSpPr>
            <p:sp>
              <p:nvSpPr>
                <p:cNvPr id="3" name="Rectangle 2"/>
                <p:cNvSpPr/>
                <p:nvPr/>
              </p:nvSpPr>
              <p:spPr>
                <a:xfrm>
                  <a:off x="2177356" y="2244435"/>
                  <a:ext cx="4397064" cy="1876151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Rectangle 3"/>
                <p:cNvSpPr/>
                <p:nvPr/>
              </p:nvSpPr>
              <p:spPr>
                <a:xfrm>
                  <a:off x="2177357" y="3275636"/>
                  <a:ext cx="4397064" cy="844950"/>
                </a:xfrm>
                <a:prstGeom prst="rect">
                  <a:avLst/>
                </a:prstGeom>
                <a:pattFill prst="lgConfetti">
                  <a:fgClr>
                    <a:schemeClr val="tx1"/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Rectangle 4"/>
                <p:cNvSpPr/>
                <p:nvPr/>
              </p:nvSpPr>
              <p:spPr>
                <a:xfrm>
                  <a:off x="2177356" y="2905246"/>
                  <a:ext cx="4397064" cy="370390"/>
                </a:xfrm>
                <a:prstGeom prst="rect">
                  <a:avLst/>
                </a:prstGeom>
                <a:pattFill prst="wave">
                  <a:fgClr>
                    <a:schemeClr val="accent1"/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2177356" y="2244435"/>
                  <a:ext cx="4397064" cy="660811"/>
                </a:xfrm>
                <a:prstGeom prst="rect">
                  <a:avLst/>
                </a:prstGeom>
                <a:pattFill prst="pct5">
                  <a:fgClr>
                    <a:schemeClr val="accent1"/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Snip Same Side Corner Rectangle 6"/>
                <p:cNvSpPr/>
                <p:nvPr/>
              </p:nvSpPr>
              <p:spPr>
                <a:xfrm>
                  <a:off x="3096885" y="1746724"/>
                  <a:ext cx="2558005" cy="497711"/>
                </a:xfrm>
                <a:prstGeom prst="snip2SameRect">
                  <a:avLst/>
                </a:prstGeom>
                <a:pattFill prst="pct5">
                  <a:fgClr>
                    <a:schemeClr val="accent1"/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94607" y="1011950"/>
                <a:ext cx="2521271" cy="369332"/>
                <a:chOff x="383975" y="745732"/>
                <a:chExt cx="2521271" cy="369332"/>
              </a:xfrm>
            </p:grpSpPr>
            <p:sp>
              <p:nvSpPr>
                <p:cNvPr id="10" name="Pentagon 9"/>
                <p:cNvSpPr/>
                <p:nvPr/>
              </p:nvSpPr>
              <p:spPr>
                <a:xfrm>
                  <a:off x="383975" y="745732"/>
                  <a:ext cx="2521271" cy="369332"/>
                </a:xfrm>
                <a:prstGeom prst="homePlat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383975" y="745732"/>
                  <a:ext cx="21078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Fresh air for start-up</a:t>
                  </a:r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94607" y="2348608"/>
                <a:ext cx="1568717" cy="372052"/>
                <a:chOff x="383976" y="2656737"/>
                <a:chExt cx="1568717" cy="372052"/>
              </a:xfrm>
            </p:grpSpPr>
            <p:sp>
              <p:nvSpPr>
                <p:cNvPr id="9" name="Pentagon 8"/>
                <p:cNvSpPr/>
                <p:nvPr/>
              </p:nvSpPr>
              <p:spPr>
                <a:xfrm>
                  <a:off x="383976" y="2659457"/>
                  <a:ext cx="1568717" cy="369332"/>
                </a:xfrm>
                <a:prstGeom prst="homePlat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471194" y="2656737"/>
                  <a:ext cx="107798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Intake Air</a:t>
                  </a:r>
                </a:p>
              </p:txBody>
            </p:sp>
          </p:grpSp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400000">
                <a:off x="5950065" y="1621098"/>
                <a:ext cx="291870" cy="178080"/>
              </a:xfrm>
              <a:prstGeom prst="rect">
                <a:avLst/>
              </a:prstGeom>
            </p:spPr>
          </p:pic>
          <p:cxnSp>
            <p:nvCxnSpPr>
              <p:cNvPr id="17" name="Straight Arrow Connector 16"/>
              <p:cNvCxnSpPr>
                <a:stCxn id="9" idx="3"/>
              </p:cNvCxnSpPr>
              <p:nvPr/>
            </p:nvCxnSpPr>
            <p:spPr>
              <a:xfrm flipV="1">
                <a:off x="1663324" y="2515530"/>
                <a:ext cx="952553" cy="2046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10" idx="3"/>
              </p:cNvCxnSpPr>
              <p:nvPr/>
            </p:nvCxnSpPr>
            <p:spPr>
              <a:xfrm>
                <a:off x="2615878" y="1196616"/>
                <a:ext cx="3480122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V="1">
                <a:off x="5228725" y="2495066"/>
                <a:ext cx="1334632" cy="2046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59066" y="2406026"/>
                <a:ext cx="291870" cy="178080"/>
              </a:xfrm>
              <a:prstGeom prst="rect">
                <a:avLst/>
              </a:prstGeom>
            </p:spPr>
          </p:pic>
          <p:cxnSp>
            <p:nvCxnSpPr>
              <p:cNvPr id="23" name="Straight Arrow Connector 22"/>
              <p:cNvCxnSpPr/>
              <p:nvPr/>
            </p:nvCxnSpPr>
            <p:spPr>
              <a:xfrm>
                <a:off x="6096000" y="1163696"/>
                <a:ext cx="0" cy="133137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27"/>
              <p:cNvSpPr/>
              <p:nvPr/>
            </p:nvSpPr>
            <p:spPr>
              <a:xfrm>
                <a:off x="6584791" y="2102816"/>
                <a:ext cx="1539433" cy="9144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" name="Straight Arrow Connector 28"/>
              <p:cNvCxnSpPr/>
              <p:nvPr/>
            </p:nvCxnSpPr>
            <p:spPr>
              <a:xfrm flipV="1">
                <a:off x="8119638" y="2484834"/>
                <a:ext cx="952553" cy="2046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6835903" y="2330864"/>
                <a:ext cx="10372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Demister</a:t>
                </a:r>
              </a:p>
            </p:txBody>
          </p:sp>
          <p:cxnSp>
            <p:nvCxnSpPr>
              <p:cNvPr id="41" name="Elbow Connector 40"/>
              <p:cNvCxnSpPr>
                <a:stCxn id="28" idx="2"/>
              </p:cNvCxnSpPr>
              <p:nvPr/>
            </p:nvCxnSpPr>
            <p:spPr>
              <a:xfrm rot="5400000">
                <a:off x="6210749" y="2130821"/>
                <a:ext cx="257364" cy="2030154"/>
              </a:xfrm>
              <a:prstGeom prst="bentConnector2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Rectangle 41"/>
              <p:cNvSpPr/>
              <p:nvPr/>
            </p:nvSpPr>
            <p:spPr>
              <a:xfrm>
                <a:off x="6006960" y="3474416"/>
                <a:ext cx="914400" cy="41381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>
                <a:endCxn id="42" idx="0"/>
              </p:cNvCxnSpPr>
              <p:nvPr/>
            </p:nvCxnSpPr>
            <p:spPr>
              <a:xfrm>
                <a:off x="6464160" y="3274580"/>
                <a:ext cx="0" cy="19983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6185040" y="3500668"/>
                <a:ext cx="5904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Trap</a:t>
                </a: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4211042" y="4527168"/>
              <a:ext cx="2016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Waste Storage Tank</a:t>
              </a:r>
            </a:p>
          </p:txBody>
        </p:sp>
      </p:grpSp>
      <p:sp>
        <p:nvSpPr>
          <p:cNvPr id="51" name="Title 50"/>
          <p:cNvSpPr>
            <a:spLocks noGrp="1"/>
          </p:cNvSpPr>
          <p:nvPr>
            <p:ph type="title"/>
          </p:nvPr>
        </p:nvSpPr>
        <p:spPr>
          <a:xfrm>
            <a:off x="838200" y="3045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Unit Operations</a:t>
            </a:r>
          </a:p>
        </p:txBody>
      </p:sp>
      <p:sp>
        <p:nvSpPr>
          <p:cNvPr id="52" name="Content Placeholder 51"/>
          <p:cNvSpPr>
            <a:spLocks noGrp="1"/>
          </p:cNvSpPr>
          <p:nvPr>
            <p:ph idx="1"/>
          </p:nvPr>
        </p:nvSpPr>
        <p:spPr>
          <a:xfrm>
            <a:off x="533399" y="4655919"/>
            <a:ext cx="10515600" cy="1604785"/>
          </a:xfrm>
        </p:spPr>
        <p:txBody>
          <a:bodyPr/>
          <a:lstStyle/>
          <a:p>
            <a:r>
              <a:rPr lang="en-US" dirty="0"/>
              <a:t>Induce negative </a:t>
            </a:r>
            <a:r>
              <a:rPr lang="el-GR" dirty="0"/>
              <a:t>Δ</a:t>
            </a:r>
            <a:r>
              <a:rPr lang="en-US" dirty="0"/>
              <a:t>P </a:t>
            </a:r>
          </a:p>
          <a:p>
            <a:r>
              <a:rPr lang="en-US" dirty="0"/>
              <a:t>Demist air stream, collect liquid water in trap / return to waste storage tank</a:t>
            </a:r>
          </a:p>
        </p:txBody>
      </p:sp>
    </p:spTree>
    <p:extLst>
      <p:ext uri="{BB962C8B-B14F-4D97-AF65-F5344CB8AC3E}">
        <p14:creationId xmlns:p14="http://schemas.microsoft.com/office/powerpoint/2010/main" val="3171495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50"/>
          <p:cNvSpPr>
            <a:spLocks noGrp="1"/>
          </p:cNvSpPr>
          <p:nvPr>
            <p:ph type="title"/>
          </p:nvPr>
        </p:nvSpPr>
        <p:spPr>
          <a:xfrm>
            <a:off x="533399" y="-29954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Unit Operations</a:t>
            </a:r>
          </a:p>
        </p:txBody>
      </p:sp>
      <p:sp>
        <p:nvSpPr>
          <p:cNvPr id="52" name="Content Placeholder 51"/>
          <p:cNvSpPr>
            <a:spLocks noGrp="1"/>
          </p:cNvSpPr>
          <p:nvPr>
            <p:ph idx="1"/>
          </p:nvPr>
        </p:nvSpPr>
        <p:spPr>
          <a:xfrm>
            <a:off x="533399" y="4655919"/>
            <a:ext cx="10515600" cy="1604785"/>
          </a:xfrm>
        </p:spPr>
        <p:txBody>
          <a:bodyPr/>
          <a:lstStyle/>
          <a:p>
            <a:r>
              <a:rPr lang="en-US" dirty="0"/>
              <a:t>Warm up stream to be treated, heat recovered from ICE</a:t>
            </a:r>
          </a:p>
          <a:p>
            <a:r>
              <a:rPr lang="en-US" dirty="0"/>
              <a:t>Mercury capture in fixed adsorbent bed (&lt; 2.5 µg/m</a:t>
            </a:r>
            <a:r>
              <a:rPr lang="en-US" baseline="30000" dirty="0"/>
              <a:t>3</a:t>
            </a:r>
            <a:r>
              <a:rPr lang="en-US" dirty="0"/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23097" y="3525038"/>
            <a:ext cx="675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HEPA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2692443" y="1203770"/>
            <a:ext cx="6728212" cy="2789044"/>
            <a:chOff x="1453951" y="902828"/>
            <a:chExt cx="6728212" cy="2789044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34569" y="1486820"/>
              <a:ext cx="596430" cy="2205052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06635" y="1161010"/>
              <a:ext cx="494910" cy="2530862"/>
            </a:xfrm>
            <a:prstGeom prst="rect">
              <a:avLst/>
            </a:prstGeom>
          </p:spPr>
        </p:pic>
        <p:cxnSp>
          <p:nvCxnSpPr>
            <p:cNvPr id="16" name="Straight Arrow Connector 15"/>
            <p:cNvCxnSpPr/>
            <p:nvPr/>
          </p:nvCxnSpPr>
          <p:spPr>
            <a:xfrm>
              <a:off x="1453951" y="1688180"/>
              <a:ext cx="118061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3230999" y="3449461"/>
              <a:ext cx="118061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1453951" y="3449461"/>
              <a:ext cx="1180618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411617" y="3224096"/>
              <a:ext cx="914400" cy="46777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5326017" y="3449461"/>
              <a:ext cx="118061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7001545" y="1486820"/>
              <a:ext cx="118061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/>
            <p:nvPr/>
          </p:nvCxnSpPr>
          <p:spPr>
            <a:xfrm rot="5400000" flipH="1" flipV="1">
              <a:off x="3115164" y="1018665"/>
              <a:ext cx="727720" cy="496046"/>
            </a:xfrm>
            <a:prstGeom prst="bentConnector3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Pentagon 52"/>
          <p:cNvSpPr/>
          <p:nvPr/>
        </p:nvSpPr>
        <p:spPr>
          <a:xfrm>
            <a:off x="670411" y="1609788"/>
            <a:ext cx="2022030" cy="758668"/>
          </a:xfrm>
          <a:prstGeom prst="homePlat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733810" y="1609788"/>
            <a:ext cx="155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Intake Air from demister</a:t>
            </a:r>
          </a:p>
        </p:txBody>
      </p:sp>
      <p:sp>
        <p:nvSpPr>
          <p:cNvPr id="55" name="Pentagon 54"/>
          <p:cNvSpPr/>
          <p:nvPr/>
        </p:nvSpPr>
        <p:spPr>
          <a:xfrm>
            <a:off x="633919" y="3379592"/>
            <a:ext cx="2022030" cy="758668"/>
          </a:xfrm>
          <a:prstGeom prst="homePlat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70411" y="3508149"/>
            <a:ext cx="1766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Exhaust from ICE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102609" y="924778"/>
            <a:ext cx="924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stack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451545" y="2449149"/>
            <a:ext cx="228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Air/Air heat exchanger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356921" y="2495315"/>
            <a:ext cx="1402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Mersorb</a:t>
            </a:r>
            <a:r>
              <a:rPr lang="en-US" dirty="0"/>
              <a:t> Bed</a:t>
            </a:r>
          </a:p>
          <a:p>
            <a:r>
              <a:rPr lang="en-US" dirty="0"/>
              <a:t>Hg Removal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586241" y="1567630"/>
            <a:ext cx="744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ICE</a:t>
            </a:r>
          </a:p>
        </p:txBody>
      </p:sp>
    </p:spTree>
    <p:extLst>
      <p:ext uri="{BB962C8B-B14F-4D97-AF65-F5344CB8AC3E}">
        <p14:creationId xmlns:p14="http://schemas.microsoft.com/office/powerpoint/2010/main" val="2615119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11"/>
            <a:ext cx="10379772" cy="672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22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68" y="0"/>
            <a:ext cx="10058400" cy="6525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586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Advantages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Addresses the issue of fugitive emissions by maintaining a negative </a:t>
            </a:r>
            <a:r>
              <a:rPr lang="el-GR" dirty="0"/>
              <a:t>Δ</a:t>
            </a:r>
            <a:r>
              <a:rPr lang="en-US" dirty="0"/>
              <a:t>P relative to atmosphere, clean air enters waste storage tank as contaminated head space air is removed</a:t>
            </a:r>
          </a:p>
          <a:p>
            <a:r>
              <a:rPr lang="en-US" dirty="0"/>
              <a:t>Removed head space air is treated to address all major contaminant issues; Hg, N</a:t>
            </a:r>
            <a:r>
              <a:rPr lang="en-US" baseline="-25000" dirty="0"/>
              <a:t>2</a:t>
            </a:r>
            <a:r>
              <a:rPr lang="en-US" dirty="0"/>
              <a:t>O, NH</a:t>
            </a:r>
            <a:r>
              <a:rPr lang="en-US" baseline="-25000" dirty="0"/>
              <a:t>3</a:t>
            </a:r>
            <a:r>
              <a:rPr lang="en-US" dirty="0"/>
              <a:t> and VOCS using a proven technology</a:t>
            </a:r>
          </a:p>
          <a:p>
            <a:r>
              <a:rPr lang="en-US" dirty="0"/>
              <a:t>Optional “treatment nodes” to address future concerns</a:t>
            </a:r>
          </a:p>
          <a:p>
            <a:r>
              <a:rPr lang="en-US" dirty="0"/>
              <a:t>Economically viable, and at lower cost than other alternatives</a:t>
            </a:r>
          </a:p>
        </p:txBody>
      </p:sp>
    </p:spTree>
    <p:extLst>
      <p:ext uri="{BB962C8B-B14F-4D97-AF65-F5344CB8AC3E}">
        <p14:creationId xmlns:p14="http://schemas.microsoft.com/office/powerpoint/2010/main" val="699840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Gas temperature range</a:t>
            </a:r>
          </a:p>
          <a:p>
            <a:pPr lvl="1"/>
            <a:r>
              <a:rPr lang="en-US" dirty="0"/>
              <a:t>Inlet to system:  57 to 115° F</a:t>
            </a:r>
          </a:p>
          <a:p>
            <a:pPr lvl="1"/>
            <a:r>
              <a:rPr lang="en-US" dirty="0"/>
              <a:t>Mercury adsorbent bed inlet: ≈ 150° F</a:t>
            </a:r>
          </a:p>
          <a:p>
            <a:pPr lvl="1"/>
            <a:r>
              <a:rPr lang="en-US" dirty="0"/>
              <a:t>ICE exhaust:  1200° F</a:t>
            </a:r>
          </a:p>
          <a:p>
            <a:pPr lvl="1"/>
            <a:r>
              <a:rPr lang="en-US" dirty="0"/>
              <a:t>Exhaust to stack can be controlled if required</a:t>
            </a:r>
          </a:p>
          <a:p>
            <a:r>
              <a:rPr lang="en-US" dirty="0"/>
              <a:t>Mass flow range</a:t>
            </a:r>
          </a:p>
          <a:p>
            <a:pPr lvl="1"/>
            <a:r>
              <a:rPr lang="en-US" dirty="0"/>
              <a:t>Demonstration unit: ≈ 30 SCFM</a:t>
            </a:r>
          </a:p>
          <a:p>
            <a:pPr lvl="1"/>
            <a:r>
              <a:rPr lang="en-US" dirty="0"/>
              <a:t>Installed equipment:  30 to 2000 SCFM</a:t>
            </a:r>
          </a:p>
          <a:p>
            <a:r>
              <a:rPr lang="en-US" dirty="0"/>
              <a:t>Demonstration unit footprint</a:t>
            </a:r>
          </a:p>
          <a:p>
            <a:pPr lvl="1"/>
            <a:r>
              <a:rPr lang="en-US" dirty="0"/>
              <a:t>7.5 x 10 ft</a:t>
            </a:r>
          </a:p>
        </p:txBody>
      </p:sp>
    </p:spTree>
    <p:extLst>
      <p:ext uri="{BB962C8B-B14F-4D97-AF65-F5344CB8AC3E}">
        <p14:creationId xmlns:p14="http://schemas.microsoft.com/office/powerpoint/2010/main" val="3939526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flow will be measured</a:t>
            </a:r>
          </a:p>
          <a:p>
            <a:r>
              <a:rPr lang="en-US" dirty="0"/>
              <a:t>Flow of contaminants will be set to pre-determined levels</a:t>
            </a:r>
          </a:p>
          <a:p>
            <a:r>
              <a:rPr lang="en-US" dirty="0"/>
              <a:t>Contaminant levels will be measured at process inlet</a:t>
            </a:r>
          </a:p>
          <a:p>
            <a:pPr lvl="1"/>
            <a:r>
              <a:rPr lang="en-US" dirty="0"/>
              <a:t>IRPAD – organics, ammonia, nitrous oxide</a:t>
            </a:r>
          </a:p>
          <a:p>
            <a:pPr lvl="1"/>
            <a:r>
              <a:rPr lang="en-US" dirty="0" err="1"/>
              <a:t>Lumex</a:t>
            </a:r>
            <a:r>
              <a:rPr lang="en-US" dirty="0"/>
              <a:t> – mercury</a:t>
            </a:r>
          </a:p>
          <a:p>
            <a:r>
              <a:rPr lang="en-US" dirty="0"/>
              <a:t>Contaminant levels will be measured at process points down stream of </a:t>
            </a:r>
            <a:r>
              <a:rPr lang="en-US" dirty="0" err="1"/>
              <a:t>adsorber</a:t>
            </a:r>
            <a:r>
              <a:rPr lang="en-US" dirty="0"/>
              <a:t> and internal combustion engine outlets</a:t>
            </a:r>
          </a:p>
        </p:txBody>
      </p:sp>
    </p:spTree>
    <p:extLst>
      <p:ext uri="{BB962C8B-B14F-4D97-AF65-F5344CB8AC3E}">
        <p14:creationId xmlns:p14="http://schemas.microsoft.com/office/powerpoint/2010/main" val="2045787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189345" y="3722888"/>
            <a:ext cx="240030" cy="857250"/>
            <a:chOff x="9326880" y="788670"/>
            <a:chExt cx="240030" cy="857250"/>
          </a:xfrm>
        </p:grpSpPr>
        <p:sp>
          <p:nvSpPr>
            <p:cNvPr id="7" name="Rectangle 6"/>
            <p:cNvSpPr/>
            <p:nvPr/>
          </p:nvSpPr>
          <p:spPr>
            <a:xfrm>
              <a:off x="9326880" y="788670"/>
              <a:ext cx="240030" cy="8572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9403080" y="868680"/>
              <a:ext cx="8763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9403080" y="1489710"/>
              <a:ext cx="76200" cy="685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41664" y="2311631"/>
            <a:ext cx="9925396" cy="914400"/>
            <a:chOff x="841664" y="2311631"/>
            <a:chExt cx="9925396" cy="914400"/>
          </a:xfrm>
        </p:grpSpPr>
        <p:grpSp>
          <p:nvGrpSpPr>
            <p:cNvPr id="19" name="Group 18"/>
            <p:cNvGrpSpPr/>
            <p:nvPr/>
          </p:nvGrpSpPr>
          <p:grpSpPr>
            <a:xfrm>
              <a:off x="1756064" y="2369127"/>
              <a:ext cx="9010996" cy="856904"/>
              <a:chOff x="1756064" y="2369127"/>
              <a:chExt cx="5943600" cy="856904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V="1">
                <a:off x="1756064" y="2369127"/>
                <a:ext cx="5943600" cy="4156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flipV="1">
                <a:off x="1756064" y="3184467"/>
                <a:ext cx="5943600" cy="4156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756064" y="2410691"/>
                <a:ext cx="0" cy="81534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19"/>
            <p:cNvSpPr/>
            <p:nvPr/>
          </p:nvSpPr>
          <p:spPr>
            <a:xfrm>
              <a:off x="841664" y="2638987"/>
              <a:ext cx="914400" cy="28575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Collate 20"/>
            <p:cNvSpPr/>
            <p:nvPr/>
          </p:nvSpPr>
          <p:spPr>
            <a:xfrm>
              <a:off x="955964" y="2311631"/>
              <a:ext cx="457200" cy="914400"/>
            </a:xfrm>
            <a:prstGeom prst="flowChartCollat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142774" y="3720724"/>
            <a:ext cx="1348740" cy="2228850"/>
            <a:chOff x="4125754" y="3720724"/>
            <a:chExt cx="1348740" cy="2228850"/>
          </a:xfrm>
        </p:grpSpPr>
        <p:sp>
          <p:nvSpPr>
            <p:cNvPr id="16" name="Rectangle 15"/>
            <p:cNvSpPr/>
            <p:nvPr/>
          </p:nvSpPr>
          <p:spPr>
            <a:xfrm>
              <a:off x="4125754" y="3720724"/>
              <a:ext cx="1348740" cy="222885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125754" y="5497830"/>
              <a:ext cx="1348740" cy="4517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977289" y="3722888"/>
            <a:ext cx="240030" cy="857250"/>
            <a:chOff x="9326880" y="788670"/>
            <a:chExt cx="240030" cy="857250"/>
          </a:xfrm>
        </p:grpSpPr>
        <p:sp>
          <p:nvSpPr>
            <p:cNvPr id="26" name="Rectangle 25"/>
            <p:cNvSpPr/>
            <p:nvPr/>
          </p:nvSpPr>
          <p:spPr>
            <a:xfrm>
              <a:off x="9326880" y="788670"/>
              <a:ext cx="240030" cy="8572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403080" y="868680"/>
              <a:ext cx="8763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9403080" y="1489710"/>
              <a:ext cx="76200" cy="685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5507355" y="5043358"/>
            <a:ext cx="681990" cy="908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Hg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37560" y="4151513"/>
            <a:ext cx="944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Organic</a:t>
            </a:r>
          </a:p>
          <a:p>
            <a:r>
              <a:rPr lang="en-US" dirty="0"/>
              <a:t>solution</a:t>
            </a:r>
          </a:p>
        </p:txBody>
      </p:sp>
      <p:cxnSp>
        <p:nvCxnSpPr>
          <p:cNvPr id="32" name="Elbow Connector 31"/>
          <p:cNvCxnSpPr>
            <a:stCxn id="16" idx="3"/>
            <a:endCxn id="26" idx="2"/>
          </p:cNvCxnSpPr>
          <p:nvPr/>
        </p:nvCxnSpPr>
        <p:spPr>
          <a:xfrm flipV="1">
            <a:off x="4491514" y="4580138"/>
            <a:ext cx="605790" cy="25501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6" idx="0"/>
          </p:cNvCxnSpPr>
          <p:nvPr/>
        </p:nvCxnSpPr>
        <p:spPr>
          <a:xfrm flipH="1" flipV="1">
            <a:off x="5091589" y="3325400"/>
            <a:ext cx="5715" cy="397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9" idx="3"/>
            <a:endCxn id="7" idx="2"/>
          </p:cNvCxnSpPr>
          <p:nvPr/>
        </p:nvCxnSpPr>
        <p:spPr>
          <a:xfrm flipV="1">
            <a:off x="6189345" y="4580138"/>
            <a:ext cx="120015" cy="91769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7" idx="0"/>
          </p:cNvCxnSpPr>
          <p:nvPr/>
        </p:nvCxnSpPr>
        <p:spPr>
          <a:xfrm flipH="1" flipV="1">
            <a:off x="6303645" y="3325400"/>
            <a:ext cx="5715" cy="397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7635716" y="3270452"/>
            <a:ext cx="1102995" cy="1243441"/>
            <a:chOff x="7035165" y="3254523"/>
            <a:chExt cx="1102995" cy="1243441"/>
          </a:xfrm>
        </p:grpSpPr>
        <p:grpSp>
          <p:nvGrpSpPr>
            <p:cNvPr id="15" name="Group 14"/>
            <p:cNvGrpSpPr/>
            <p:nvPr/>
          </p:nvGrpSpPr>
          <p:grpSpPr>
            <a:xfrm>
              <a:off x="7035165" y="3720724"/>
              <a:ext cx="920116" cy="777240"/>
              <a:chOff x="9832657" y="868680"/>
              <a:chExt cx="920116" cy="77724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0149840" y="868680"/>
                <a:ext cx="285750" cy="5334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9989820" y="1402080"/>
                <a:ext cx="605790" cy="2438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0595610" y="1471613"/>
                <a:ext cx="157163" cy="80962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9832657" y="1471613"/>
                <a:ext cx="157163" cy="80962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3" name="Elbow Connector 42"/>
            <p:cNvCxnSpPr>
              <a:stCxn id="13" idx="3"/>
            </p:cNvCxnSpPr>
            <p:nvPr/>
          </p:nvCxnSpPr>
          <p:spPr>
            <a:xfrm flipV="1">
              <a:off x="7955281" y="3254523"/>
              <a:ext cx="182879" cy="1109615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7035165" y="549783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NH</a:t>
            </a:r>
            <a:r>
              <a:rPr lang="en-US" baseline="-25000" dirty="0"/>
              <a:t>3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9316403" y="3281840"/>
            <a:ext cx="1102995" cy="1243441"/>
            <a:chOff x="7035165" y="3254523"/>
            <a:chExt cx="1102995" cy="1243441"/>
          </a:xfrm>
        </p:grpSpPr>
        <p:grpSp>
          <p:nvGrpSpPr>
            <p:cNvPr id="47" name="Group 46"/>
            <p:cNvGrpSpPr/>
            <p:nvPr/>
          </p:nvGrpSpPr>
          <p:grpSpPr>
            <a:xfrm>
              <a:off x="7035165" y="3720724"/>
              <a:ext cx="920116" cy="777240"/>
              <a:chOff x="9832657" y="868680"/>
              <a:chExt cx="920116" cy="77724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0149840" y="868680"/>
                <a:ext cx="285750" cy="5334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9989820" y="1402080"/>
                <a:ext cx="605790" cy="2438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0595610" y="1471613"/>
                <a:ext cx="157163" cy="80962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9832657" y="1471613"/>
                <a:ext cx="157163" cy="80962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Elbow Connector 47"/>
            <p:cNvCxnSpPr>
              <a:stCxn id="51" idx="3"/>
            </p:cNvCxnSpPr>
            <p:nvPr/>
          </p:nvCxnSpPr>
          <p:spPr>
            <a:xfrm flipV="1">
              <a:off x="7955281" y="3254523"/>
              <a:ext cx="182879" cy="1109615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8738711" y="5497830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</p:txBody>
      </p:sp>
      <p:cxnSp>
        <p:nvCxnSpPr>
          <p:cNvPr id="57" name="Elbow Connector 56"/>
          <p:cNvCxnSpPr>
            <a:stCxn id="44" idx="0"/>
            <a:endCxn id="14" idx="1"/>
          </p:cNvCxnSpPr>
          <p:nvPr/>
        </p:nvCxnSpPr>
        <p:spPr>
          <a:xfrm rot="5400000" flipH="1" flipV="1">
            <a:off x="6915700" y="4777815"/>
            <a:ext cx="1117763" cy="32226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53" idx="0"/>
            <a:endCxn id="52" idx="1"/>
          </p:cNvCxnSpPr>
          <p:nvPr/>
        </p:nvCxnSpPr>
        <p:spPr>
          <a:xfrm rot="5400000" flipH="1" flipV="1">
            <a:off x="8615514" y="4796942"/>
            <a:ext cx="1106375" cy="29540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788991" y="2563370"/>
            <a:ext cx="1163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process</a:t>
            </a:r>
          </a:p>
        </p:txBody>
      </p:sp>
      <p:sp>
        <p:nvSpPr>
          <p:cNvPr id="61" name="Right Arrow 60"/>
          <p:cNvSpPr/>
          <p:nvPr/>
        </p:nvSpPr>
        <p:spPr>
          <a:xfrm>
            <a:off x="9930194" y="250307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itle 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Experimental Set-up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758651" y="2560727"/>
            <a:ext cx="153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 ≈ 30 CFM</a:t>
            </a:r>
          </a:p>
        </p:txBody>
      </p:sp>
    </p:spTree>
    <p:extLst>
      <p:ext uri="{BB962C8B-B14F-4D97-AF65-F5344CB8AC3E}">
        <p14:creationId xmlns:p14="http://schemas.microsoft.com/office/powerpoint/2010/main" val="17373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022" y="-22577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ORP Mission Need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45" y="970845"/>
            <a:ext cx="4466540" cy="566137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610577" y="2511786"/>
            <a:ext cx="6096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cap="all" dirty="0">
                <a:solidFill>
                  <a:srgbClr val="1991EC"/>
                </a:solidFill>
                <a:latin typeface="McClatchy Sans Cond"/>
              </a:rPr>
              <a:t>DOE TOLD A FEDERAL JUDGE THAT USING SUPPLIED AIR RESPIRATORS TO PROTECT WORKERS FROM CHEMICAL VAPORS REDUCES EFFICIENCY BY 30 TO 70 PERCENT.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Read more here: http://www.tri-cityherald.com/news/local/hanford/article84899392.html#storylink=cpy</a:t>
            </a:r>
            <a:endParaRPr lang="en-US" sz="1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385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Test Vapor Composition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DF91C98-66D1-4A36-8939-C203F75EB2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898199"/>
              </p:ext>
            </p:extLst>
          </p:nvPr>
        </p:nvGraphicFramePr>
        <p:xfrm>
          <a:off x="1467419" y="1423618"/>
          <a:ext cx="9428725" cy="49278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8727">
                  <a:extLst>
                    <a:ext uri="{9D8B030D-6E8A-4147-A177-3AD203B41FA5}">
                      <a16:colId xmlns:a16="http://schemas.microsoft.com/office/drawing/2014/main" xmlns="" val="2678539108"/>
                    </a:ext>
                  </a:extLst>
                </a:gridCol>
                <a:gridCol w="3617999">
                  <a:extLst>
                    <a:ext uri="{9D8B030D-6E8A-4147-A177-3AD203B41FA5}">
                      <a16:colId xmlns:a16="http://schemas.microsoft.com/office/drawing/2014/main" xmlns="" val="3712052830"/>
                    </a:ext>
                  </a:extLst>
                </a:gridCol>
                <a:gridCol w="2411999">
                  <a:extLst>
                    <a:ext uri="{9D8B030D-6E8A-4147-A177-3AD203B41FA5}">
                      <a16:colId xmlns:a16="http://schemas.microsoft.com/office/drawing/2014/main" xmlns="" val="1389921711"/>
                    </a:ext>
                  </a:extLst>
                </a:gridCol>
              </a:tblGrid>
              <a:tr h="8424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Chemical 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Target Inlet Concentration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Detection Method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02618691"/>
                  </a:ext>
                </a:extLst>
              </a:tr>
              <a:tr h="408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Nitrous Oxide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≈1000 ppm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IR-PAD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68102294"/>
                  </a:ext>
                </a:extLst>
              </a:tr>
              <a:tr h="408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Ammonia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≈ 400 ppm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IR-PAD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94699272"/>
                  </a:ext>
                </a:extLst>
              </a:tr>
              <a:tr h="408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Mercury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≈1000 µg/m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Lumex 915+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14852185"/>
                  </a:ext>
                </a:extLst>
              </a:tr>
              <a:tr h="408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Formaldehyde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≈10 ppm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IR-PAD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59981206"/>
                  </a:ext>
                </a:extLst>
              </a:tr>
              <a:tr h="408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Hexanes</a:t>
                      </a:r>
                      <a:r>
                        <a:rPr lang="en-US" sz="1200" spc="-15" baseline="300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≈ 200 ppm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spc="-15">
                          <a:effectLst/>
                        </a:rPr>
                        <a:t>IR-PAD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85678975"/>
                  </a:ext>
                </a:extLst>
              </a:tr>
              <a:tr h="408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Furan</a:t>
                      </a:r>
                      <a:r>
                        <a:rPr lang="en-US" sz="1200" spc="-15" baseline="300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≈ 200 ppm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spc="-15">
                          <a:effectLst/>
                        </a:rPr>
                        <a:t>IR-PAD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25827487"/>
                  </a:ext>
                </a:extLst>
              </a:tr>
              <a:tr h="408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2,3-dihydrofuran</a:t>
                      </a:r>
                      <a:r>
                        <a:rPr lang="en-US" sz="1200" spc="-15" baseline="300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≈ 200 ppm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spc="-15">
                          <a:effectLst/>
                        </a:rPr>
                        <a:t>IR-PAD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74589146"/>
                  </a:ext>
                </a:extLst>
              </a:tr>
              <a:tr h="408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2-furan carboxy aldehyde</a:t>
                      </a:r>
                      <a:r>
                        <a:rPr lang="en-US" sz="1200" spc="-15" baseline="300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≈ 200 ppm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spc="-15">
                          <a:effectLst/>
                        </a:rPr>
                        <a:t>IR-PAD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87132182"/>
                  </a:ext>
                </a:extLst>
              </a:tr>
              <a:tr h="408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Pyridine</a:t>
                      </a:r>
                      <a:r>
                        <a:rPr lang="en-US" sz="1200" spc="-15" baseline="300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≈ 200 ppm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spc="-15">
                          <a:effectLst/>
                        </a:rPr>
                        <a:t>IR-PAD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29318613"/>
                  </a:ext>
                </a:extLst>
              </a:tr>
              <a:tr h="408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Nitroso-dimethylamine</a:t>
                      </a:r>
                      <a:r>
                        <a:rPr lang="en-US" sz="1200" spc="-15" baseline="3000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>
                          <a:effectLst/>
                        </a:rPr>
                        <a:t>≈ 92 µg/L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457200" algn="l"/>
                        </a:tabLst>
                      </a:pPr>
                      <a:r>
                        <a:rPr lang="en-US" sz="1200" spc="-15" dirty="0">
                          <a:effectLst/>
                        </a:rPr>
                        <a:t>IR-PAD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96245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560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4E7B85E-126D-4CE6-B34D-F86725E60201}"/>
              </a:ext>
            </a:extLst>
          </p:cNvPr>
          <p:cNvSpPr/>
          <p:nvPr/>
        </p:nvSpPr>
        <p:spPr>
          <a:xfrm>
            <a:off x="3048000" y="1163091"/>
            <a:ext cx="6096000" cy="45318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fontAlgn="base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Vapor Abatement Unit started and air flow through the system allowed to stabilize.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Exhaust backgrounds measured for at least 5 measurement cycles.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Inlet backgrounds measured for at least 5 measurement cycles.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Injection of challenge agent started, inlet concentration monitored until concentration stabilized.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Exhaust concentrations checked and monitored for at least 5 measurement cycles.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Injection stopped.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Vapor Abatement Unit allowed to “clear” for three to five minutes, then shut down.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3AC6433-AE7C-4CA9-8715-6849BC38BEA5}"/>
              </a:ext>
            </a:extLst>
          </p:cNvPr>
          <p:cNvSpPr txBox="1"/>
          <p:nvPr/>
        </p:nvSpPr>
        <p:spPr>
          <a:xfrm>
            <a:off x="4933380" y="268297"/>
            <a:ext cx="36140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General Testing Process</a:t>
            </a:r>
          </a:p>
        </p:txBody>
      </p:sp>
    </p:spTree>
    <p:extLst>
      <p:ext uri="{BB962C8B-B14F-4D97-AF65-F5344CB8AC3E}">
        <p14:creationId xmlns:p14="http://schemas.microsoft.com/office/powerpoint/2010/main" val="538316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22A4B90B-F4A1-48ED-A5E6-ACC535EF29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323332"/>
              </p:ext>
            </p:extLst>
          </p:nvPr>
        </p:nvGraphicFramePr>
        <p:xfrm>
          <a:off x="388757" y="980105"/>
          <a:ext cx="11525821" cy="5446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3101">
                  <a:extLst>
                    <a:ext uri="{9D8B030D-6E8A-4147-A177-3AD203B41FA5}">
                      <a16:colId xmlns:a16="http://schemas.microsoft.com/office/drawing/2014/main" xmlns="" val="3148200760"/>
                    </a:ext>
                  </a:extLst>
                </a:gridCol>
                <a:gridCol w="2058181">
                  <a:extLst>
                    <a:ext uri="{9D8B030D-6E8A-4147-A177-3AD203B41FA5}">
                      <a16:colId xmlns:a16="http://schemas.microsoft.com/office/drawing/2014/main" xmlns="" val="2919255194"/>
                    </a:ext>
                  </a:extLst>
                </a:gridCol>
                <a:gridCol w="2166510">
                  <a:extLst>
                    <a:ext uri="{9D8B030D-6E8A-4147-A177-3AD203B41FA5}">
                      <a16:colId xmlns:a16="http://schemas.microsoft.com/office/drawing/2014/main" xmlns="" val="973065180"/>
                    </a:ext>
                  </a:extLst>
                </a:gridCol>
                <a:gridCol w="2274833">
                  <a:extLst>
                    <a:ext uri="{9D8B030D-6E8A-4147-A177-3AD203B41FA5}">
                      <a16:colId xmlns:a16="http://schemas.microsoft.com/office/drawing/2014/main" xmlns="" val="3283435365"/>
                    </a:ext>
                  </a:extLst>
                </a:gridCol>
                <a:gridCol w="1863196">
                  <a:extLst>
                    <a:ext uri="{9D8B030D-6E8A-4147-A177-3AD203B41FA5}">
                      <a16:colId xmlns:a16="http://schemas.microsoft.com/office/drawing/2014/main" xmlns="" val="2029637802"/>
                    </a:ext>
                  </a:extLst>
                </a:gridCol>
              </a:tblGrid>
              <a:tr h="16781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Challenge Agent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Average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Inlet Concentration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(ppm)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Average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Exhaust Concentration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(ppm)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Remaining Challenge Agent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Concentration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Destruction Efficiency (%)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extLst>
                  <a:ext uri="{0D108BD9-81ED-4DB2-BD59-A6C34878D82A}">
                    <a16:rowId xmlns:a16="http://schemas.microsoft.com/office/drawing/2014/main" xmlns="" val="965613202"/>
                  </a:ext>
                </a:extLst>
              </a:tr>
              <a:tr h="3905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Ammonia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424.08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7.74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1.83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98.17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extLst>
                  <a:ext uri="{0D108BD9-81ED-4DB2-BD59-A6C34878D82A}">
                    <a16:rowId xmlns:a16="http://schemas.microsoft.com/office/drawing/2014/main" xmlns="" val="3020792948"/>
                  </a:ext>
                </a:extLst>
              </a:tr>
              <a:tr h="5514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Nitrous Oxide – Test 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888.4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0.01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99.99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extLst>
                  <a:ext uri="{0D108BD9-81ED-4DB2-BD59-A6C34878D82A}">
                    <a16:rowId xmlns:a16="http://schemas.microsoft.com/office/drawing/2014/main" xmlns="" val="3288136631"/>
                  </a:ext>
                </a:extLst>
              </a:tr>
              <a:tr h="5514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Nitrous Oxide – Test 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1440.73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extLst>
                  <a:ext uri="{0D108BD9-81ED-4DB2-BD59-A6C34878D82A}">
                    <a16:rowId xmlns:a16="http://schemas.microsoft.com/office/drawing/2014/main" xmlns="" val="2314805874"/>
                  </a:ext>
                </a:extLst>
              </a:tr>
              <a:tr h="5514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Formaldehyde – Test 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4.27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extLst>
                  <a:ext uri="{0D108BD9-81ED-4DB2-BD59-A6C34878D82A}">
                    <a16:rowId xmlns:a16="http://schemas.microsoft.com/office/drawing/2014/main" xmlns="" val="1193348106"/>
                  </a:ext>
                </a:extLst>
              </a:tr>
              <a:tr h="5514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Formaldehyde – Test 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14.19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extLst>
                  <a:ext uri="{0D108BD9-81ED-4DB2-BD59-A6C34878D82A}">
                    <a16:rowId xmlns:a16="http://schemas.microsoft.com/office/drawing/2014/main" xmlns="" val="3555430631"/>
                  </a:ext>
                </a:extLst>
              </a:tr>
              <a:tr h="3905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Organics Mixture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304.89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14.55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4.77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95.23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extLst>
                  <a:ext uri="{0D108BD9-81ED-4DB2-BD59-A6C34878D82A}">
                    <a16:rowId xmlns:a16="http://schemas.microsoft.com/office/drawing/2014/main" xmlns="" val="986458511"/>
                  </a:ext>
                </a:extLst>
              </a:tr>
              <a:tr h="3905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NDMA</a:t>
                      </a:r>
                      <a:r>
                        <a:rPr lang="en-US" sz="2000" baseline="30000" dirty="0">
                          <a:effectLst/>
                        </a:rPr>
                        <a:t>B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10.71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extLst>
                  <a:ext uri="{0D108BD9-81ED-4DB2-BD59-A6C34878D82A}">
                    <a16:rowId xmlns:a16="http://schemas.microsoft.com/office/drawing/2014/main" xmlns="" val="3762520646"/>
                  </a:ext>
                </a:extLst>
              </a:tr>
              <a:tr h="3905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Mercury</a:t>
                      </a:r>
                      <a:r>
                        <a:rPr lang="en-US" sz="2000" baseline="30000" dirty="0" err="1">
                          <a:effectLst/>
                        </a:rPr>
                        <a:t>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2247</a:t>
                      </a:r>
                      <a:r>
                        <a:rPr lang="en-US" sz="2000" baseline="30000" dirty="0">
                          <a:effectLst/>
                        </a:rPr>
                        <a:t>C</a:t>
                      </a:r>
                      <a:r>
                        <a:rPr lang="en-US" sz="2000" dirty="0">
                          <a:effectLst/>
                        </a:rPr>
                        <a:t> µg/m</a:t>
                      </a:r>
                      <a:r>
                        <a:rPr lang="en-US" sz="2000" baseline="30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100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5" marR="51725" marT="0" marB="0"/>
                </a:tc>
                <a:extLst>
                  <a:ext uri="{0D108BD9-81ED-4DB2-BD59-A6C34878D82A}">
                    <a16:rowId xmlns:a16="http://schemas.microsoft.com/office/drawing/2014/main" xmlns="" val="218951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72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Current Headlines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6" y="1238603"/>
            <a:ext cx="11785600" cy="2181931"/>
          </a:xfrm>
        </p:spPr>
        <p:txBody>
          <a:bodyPr/>
          <a:lstStyle/>
          <a:p>
            <a:r>
              <a:rPr lang="en-US" dirty="0"/>
              <a:t>More workers at Hanford report possible vapor exposure – Associated Press</a:t>
            </a:r>
          </a:p>
          <a:p>
            <a:r>
              <a:rPr lang="en-US" dirty="0"/>
              <a:t>Record number of Hanford workers sickened by toxic vapors – Channel 5, KING NBC affiliate</a:t>
            </a:r>
          </a:p>
          <a:p>
            <a:r>
              <a:rPr lang="en-US" dirty="0"/>
              <a:t>Feds will review Hanford response to toxic vapors – The Oregonian</a:t>
            </a:r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33" y="3167945"/>
            <a:ext cx="10126133" cy="353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905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Fugitive Vapor Releases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Originate from the vapors in the head space of storage tanks</a:t>
            </a:r>
          </a:p>
          <a:p>
            <a:r>
              <a:rPr lang="en-US" dirty="0"/>
              <a:t>May be released due to temperature / pressure differences  between the interior of the tank and ambient atmosphere</a:t>
            </a:r>
          </a:p>
          <a:p>
            <a:r>
              <a:rPr lang="en-US" dirty="0"/>
              <a:t>May be released during any activity that disturbs tank contents</a:t>
            </a:r>
          </a:p>
        </p:txBody>
      </p:sp>
    </p:spTree>
    <p:extLst>
      <p:ext uri="{BB962C8B-B14F-4D97-AF65-F5344CB8AC3E}">
        <p14:creationId xmlns:p14="http://schemas.microsoft.com/office/powerpoint/2010/main" val="216628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Fugitive Vapor Releases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Particulates</a:t>
            </a:r>
          </a:p>
          <a:p>
            <a:r>
              <a:rPr lang="en-US" dirty="0"/>
              <a:t>Air and water vapor</a:t>
            </a:r>
          </a:p>
          <a:p>
            <a:r>
              <a:rPr lang="en-US" dirty="0"/>
              <a:t>Inorganic compounds, Hg, N</a:t>
            </a:r>
            <a:r>
              <a:rPr lang="en-US" baseline="-25000" dirty="0"/>
              <a:t>2</a:t>
            </a:r>
            <a:r>
              <a:rPr lang="en-US" dirty="0"/>
              <a:t>O, NH</a:t>
            </a:r>
            <a:r>
              <a:rPr lang="en-US" baseline="-25000" dirty="0"/>
              <a:t>3</a:t>
            </a:r>
          </a:p>
          <a:p>
            <a:r>
              <a:rPr lang="en-US" dirty="0"/>
              <a:t>Various volatile organic compounds (VOCS)</a:t>
            </a:r>
          </a:p>
          <a:p>
            <a:pPr lvl="1"/>
            <a:r>
              <a:rPr lang="en-US" dirty="0" err="1"/>
              <a:t>Nitroso</a:t>
            </a:r>
            <a:r>
              <a:rPr lang="en-US" dirty="0"/>
              <a:t> dimethyl amine</a:t>
            </a:r>
          </a:p>
          <a:p>
            <a:pPr lvl="1"/>
            <a:r>
              <a:rPr lang="en-US" dirty="0" err="1"/>
              <a:t>Nitroso</a:t>
            </a:r>
            <a:r>
              <a:rPr lang="en-US" dirty="0"/>
              <a:t> methyl ethyl amine</a:t>
            </a:r>
          </a:p>
          <a:p>
            <a:pPr lvl="1"/>
            <a:r>
              <a:rPr lang="en-US" dirty="0"/>
              <a:t>Furans</a:t>
            </a:r>
          </a:p>
          <a:p>
            <a:pPr lvl="1"/>
            <a:r>
              <a:rPr lang="en-US" dirty="0"/>
              <a:t>Other various organics</a:t>
            </a:r>
          </a:p>
        </p:txBody>
      </p:sp>
    </p:spTree>
    <p:extLst>
      <p:ext uri="{BB962C8B-B14F-4D97-AF65-F5344CB8AC3E}">
        <p14:creationId xmlns:p14="http://schemas.microsoft.com/office/powerpoint/2010/main" val="35943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7356" y="2244435"/>
            <a:ext cx="4397064" cy="18761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77357" y="3275636"/>
            <a:ext cx="4397064" cy="844950"/>
          </a:xfrm>
          <a:prstGeom prst="rect">
            <a:avLst/>
          </a:prstGeom>
          <a:pattFill prst="lgConfetti">
            <a:fgClr>
              <a:schemeClr val="tx1"/>
            </a:fgClr>
            <a:bgClr>
              <a:schemeClr val="bg1"/>
            </a:bgClr>
          </a:patt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77356" y="2905246"/>
            <a:ext cx="4397064" cy="370390"/>
          </a:xfrm>
          <a:prstGeom prst="rect">
            <a:avLst/>
          </a:prstGeom>
          <a:pattFill prst="wave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77356" y="2244435"/>
            <a:ext cx="4397064" cy="66081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nip Same Side Corner Rectangle 5"/>
          <p:cNvSpPr/>
          <p:nvPr/>
        </p:nvSpPr>
        <p:spPr>
          <a:xfrm>
            <a:off x="3096885" y="1746724"/>
            <a:ext cx="2558005" cy="497711"/>
          </a:xfrm>
          <a:prstGeom prst="snip2Same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Storage Tank (Chemical Reactor)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38200" y="4618297"/>
            <a:ext cx="10515600" cy="155866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</a:t>
            </a:r>
            <a:r>
              <a:rPr lang="el-GR" dirty="0"/>
              <a:t>Δ</a:t>
            </a:r>
            <a:r>
              <a:rPr lang="en-US" dirty="0"/>
              <a:t>P ≈ 0 between tank head space and atmosphere, fugitive emissions ≈ 0, unless tank is disturbed</a:t>
            </a:r>
          </a:p>
          <a:p>
            <a:r>
              <a:rPr lang="en-US" dirty="0"/>
              <a:t>If </a:t>
            </a:r>
            <a:r>
              <a:rPr lang="el-GR" dirty="0"/>
              <a:t>Δ</a:t>
            </a:r>
            <a:r>
              <a:rPr lang="en-US" dirty="0"/>
              <a:t>P is positive between tank head space and atmosphere, fugitive emissions &gt;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45752" y="3646026"/>
            <a:ext cx="204152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/>
              <a:t>Solids (sludge) layer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45752" y="2906304"/>
            <a:ext cx="126278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/>
              <a:t>Liquid layer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45752" y="2460151"/>
            <a:ext cx="236225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/>
              <a:t>Head space vapor layer</a:t>
            </a:r>
          </a:p>
        </p:txBody>
      </p:sp>
    </p:spTree>
    <p:extLst>
      <p:ext uri="{BB962C8B-B14F-4D97-AF65-F5344CB8AC3E}">
        <p14:creationId xmlns:p14="http://schemas.microsoft.com/office/powerpoint/2010/main" val="106824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7356" y="2244435"/>
            <a:ext cx="4397064" cy="18761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77357" y="3275636"/>
            <a:ext cx="4397064" cy="844950"/>
          </a:xfrm>
          <a:prstGeom prst="rect">
            <a:avLst/>
          </a:prstGeom>
          <a:pattFill prst="lgConfetti">
            <a:fgClr>
              <a:schemeClr val="tx1"/>
            </a:fgClr>
            <a:bgClr>
              <a:schemeClr val="bg1"/>
            </a:bgClr>
          </a:patt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77356" y="2905246"/>
            <a:ext cx="4397064" cy="370390"/>
          </a:xfrm>
          <a:prstGeom prst="rect">
            <a:avLst/>
          </a:prstGeom>
          <a:pattFill prst="wave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77356" y="2244435"/>
            <a:ext cx="4397064" cy="66081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nip Same Side Corner Rectangle 5"/>
          <p:cNvSpPr/>
          <p:nvPr/>
        </p:nvSpPr>
        <p:spPr>
          <a:xfrm>
            <a:off x="3096885" y="1746724"/>
            <a:ext cx="2558005" cy="497711"/>
          </a:xfrm>
          <a:prstGeom prst="snip2Same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18949" y="-28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Storage Tank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38200" y="4618297"/>
            <a:ext cx="10515600" cy="1558666"/>
          </a:xfrm>
        </p:spPr>
        <p:txBody>
          <a:bodyPr>
            <a:normAutofit/>
          </a:bodyPr>
          <a:lstStyle/>
          <a:p>
            <a:r>
              <a:rPr lang="en-US" dirty="0"/>
              <a:t>If </a:t>
            </a:r>
            <a:r>
              <a:rPr lang="el-GR" dirty="0"/>
              <a:t>Δ</a:t>
            </a:r>
            <a:r>
              <a:rPr lang="en-US" dirty="0"/>
              <a:t>P is negative between tank head space and atmosphere, fugitive emissions will be 0</a:t>
            </a:r>
          </a:p>
          <a:p>
            <a:r>
              <a:rPr lang="en-US" dirty="0"/>
              <a:t>Influx of outside air (dilution air)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45752" y="3646026"/>
            <a:ext cx="204152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/>
              <a:t>Solids (sludge) layer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45752" y="2906304"/>
            <a:ext cx="126278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/>
              <a:t>Liquid layer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45752" y="2460151"/>
            <a:ext cx="236225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/>
              <a:t>Head space vapor layer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3206187" y="1085912"/>
            <a:ext cx="289367" cy="6047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ent Arrow 12"/>
          <p:cNvSpPr/>
          <p:nvPr/>
        </p:nvSpPr>
        <p:spPr>
          <a:xfrm>
            <a:off x="6167511" y="1690687"/>
            <a:ext cx="813816" cy="520533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3553" y="59978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Outside Air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23744" y="1604155"/>
            <a:ext cx="1977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Air + Contaminants</a:t>
            </a:r>
          </a:p>
        </p:txBody>
      </p:sp>
    </p:spTree>
    <p:extLst>
      <p:ext uri="{BB962C8B-B14F-4D97-AF65-F5344CB8AC3E}">
        <p14:creationId xmlns:p14="http://schemas.microsoft.com/office/powerpoint/2010/main" val="340456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30"/>
          <p:cNvSpPr txBox="1">
            <a:spLocks noChangeArrowheads="1"/>
          </p:cNvSpPr>
          <p:nvPr/>
        </p:nvSpPr>
        <p:spPr bwMode="auto">
          <a:xfrm>
            <a:off x="2998143" y="171411"/>
            <a:ext cx="53478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1" dirty="0">
                <a:latin typeface="+mj-lt"/>
              </a:rPr>
              <a:t>Abatement Options</a:t>
            </a:r>
          </a:p>
        </p:txBody>
      </p:sp>
      <p:sp>
        <p:nvSpPr>
          <p:cNvPr id="4101" name="Text Box 31"/>
          <p:cNvSpPr txBox="1">
            <a:spLocks noChangeArrowheads="1"/>
          </p:cNvSpPr>
          <p:nvPr/>
        </p:nvSpPr>
        <p:spPr bwMode="auto">
          <a:xfrm>
            <a:off x="7253286" y="4728855"/>
            <a:ext cx="2700207" cy="292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313">
              <a:latin typeface="+mj-lt"/>
            </a:endParaRPr>
          </a:p>
        </p:txBody>
      </p:sp>
      <p:sp>
        <p:nvSpPr>
          <p:cNvPr id="4102" name="Line 33"/>
          <p:cNvSpPr>
            <a:spLocks noChangeShapeType="1"/>
          </p:cNvSpPr>
          <p:nvPr/>
        </p:nvSpPr>
        <p:spPr bwMode="auto">
          <a:xfrm flipV="1">
            <a:off x="5739706" y="3844622"/>
            <a:ext cx="1195089" cy="208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88">
              <a:latin typeface="+mj-lt"/>
            </a:endParaRPr>
          </a:p>
        </p:txBody>
      </p:sp>
      <p:sp>
        <p:nvSpPr>
          <p:cNvPr id="4107" name="Text Box 38"/>
          <p:cNvSpPr txBox="1">
            <a:spLocks noChangeArrowheads="1"/>
          </p:cNvSpPr>
          <p:nvPr/>
        </p:nvSpPr>
        <p:spPr bwMode="auto">
          <a:xfrm>
            <a:off x="6934795" y="1898248"/>
            <a:ext cx="2556446" cy="31065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822" tIns="40411" rIns="80822" bIns="40411">
            <a:spAutoFit/>
          </a:bodyPr>
          <a:lstStyle>
            <a:lvl1pPr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500" b="1">
                <a:latin typeface="+mj-lt"/>
              </a:rPr>
              <a:t>CARBON ADSORPTION</a:t>
            </a:r>
          </a:p>
        </p:txBody>
      </p:sp>
      <p:sp>
        <p:nvSpPr>
          <p:cNvPr id="4108" name="Text Box 39"/>
          <p:cNvSpPr txBox="1">
            <a:spLocks noChangeArrowheads="1"/>
          </p:cNvSpPr>
          <p:nvPr/>
        </p:nvSpPr>
        <p:spPr bwMode="auto">
          <a:xfrm>
            <a:off x="6934795" y="2435518"/>
            <a:ext cx="2556446" cy="31065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822" tIns="40411" rIns="80822" bIns="40411">
            <a:spAutoFit/>
          </a:bodyPr>
          <a:lstStyle>
            <a:lvl1pPr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500" b="1">
                <a:latin typeface="+mj-lt"/>
              </a:rPr>
              <a:t>CONDENSATION</a:t>
            </a:r>
          </a:p>
        </p:txBody>
      </p:sp>
      <p:sp>
        <p:nvSpPr>
          <p:cNvPr id="4109" name="Text Box 40"/>
          <p:cNvSpPr txBox="1">
            <a:spLocks noChangeArrowheads="1"/>
          </p:cNvSpPr>
          <p:nvPr/>
        </p:nvSpPr>
        <p:spPr bwMode="auto">
          <a:xfrm>
            <a:off x="6934795" y="3518765"/>
            <a:ext cx="2556446" cy="54017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822" tIns="40411" rIns="80822" bIns="40411">
            <a:spAutoFit/>
          </a:bodyPr>
          <a:lstStyle>
            <a:lvl1pPr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500" b="1">
                <a:latin typeface="+mj-lt"/>
              </a:rPr>
              <a:t>THERMAL AND THERMAL CATALYTIC</a:t>
            </a:r>
          </a:p>
        </p:txBody>
      </p:sp>
      <p:sp>
        <p:nvSpPr>
          <p:cNvPr id="4112" name="Text Box 43"/>
          <p:cNvSpPr txBox="1">
            <a:spLocks noChangeArrowheads="1"/>
          </p:cNvSpPr>
          <p:nvPr/>
        </p:nvSpPr>
        <p:spPr bwMode="auto">
          <a:xfrm>
            <a:off x="3008710" y="2036023"/>
            <a:ext cx="1029890" cy="57708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2863" tIns="0" rIns="0" bIns="0">
            <a:spAutoFit/>
          </a:bodyPr>
          <a:lstStyle>
            <a:lvl1pPr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500" b="1" dirty="0">
                <a:latin typeface="+mj-lt"/>
              </a:rPr>
              <a:t>COLLECT</a:t>
            </a:r>
          </a:p>
          <a:p>
            <a:pPr algn="ctr">
              <a:spcBef>
                <a:spcPct val="50000"/>
              </a:spcBef>
            </a:pPr>
            <a:r>
              <a:rPr lang="en-US" altLang="en-US" sz="1500" b="1" dirty="0">
                <a:latin typeface="+mj-lt"/>
              </a:rPr>
              <a:t>EMISSIONS</a:t>
            </a:r>
          </a:p>
        </p:txBody>
      </p:sp>
      <p:sp>
        <p:nvSpPr>
          <p:cNvPr id="4113" name="Text Box 44"/>
          <p:cNvSpPr txBox="1">
            <a:spLocks noChangeArrowheads="1"/>
          </p:cNvSpPr>
          <p:nvPr/>
        </p:nvSpPr>
        <p:spPr bwMode="auto">
          <a:xfrm>
            <a:off x="4803576" y="3621678"/>
            <a:ext cx="1420422" cy="31065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822" tIns="40411" rIns="80822" bIns="40411">
            <a:spAutoFit/>
          </a:bodyPr>
          <a:lstStyle>
            <a:lvl1pPr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500" b="1">
                <a:latin typeface="+mj-lt"/>
              </a:rPr>
              <a:t>OXIDIZE   VOCS</a:t>
            </a:r>
          </a:p>
        </p:txBody>
      </p:sp>
      <p:sp>
        <p:nvSpPr>
          <p:cNvPr id="4117" name="Line 48"/>
          <p:cNvSpPr>
            <a:spLocks noChangeShapeType="1"/>
          </p:cNvSpPr>
          <p:nvPr/>
        </p:nvSpPr>
        <p:spPr bwMode="auto">
          <a:xfrm>
            <a:off x="6326088" y="2052732"/>
            <a:ext cx="639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88">
              <a:latin typeface="+mj-lt"/>
            </a:endParaRPr>
          </a:p>
        </p:txBody>
      </p:sp>
      <p:sp>
        <p:nvSpPr>
          <p:cNvPr id="4118" name="Line 49"/>
          <p:cNvSpPr>
            <a:spLocks noChangeShapeType="1"/>
          </p:cNvSpPr>
          <p:nvPr/>
        </p:nvSpPr>
        <p:spPr bwMode="auto">
          <a:xfrm>
            <a:off x="6326088" y="2601907"/>
            <a:ext cx="6391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88">
              <a:latin typeface="+mj-lt"/>
            </a:endParaRPr>
          </a:p>
        </p:txBody>
      </p:sp>
      <p:sp>
        <p:nvSpPr>
          <p:cNvPr id="4119" name="Line 50"/>
          <p:cNvSpPr>
            <a:spLocks noChangeShapeType="1"/>
          </p:cNvSpPr>
          <p:nvPr/>
        </p:nvSpPr>
        <p:spPr bwMode="auto">
          <a:xfrm flipV="1">
            <a:off x="6326088" y="2058881"/>
            <a:ext cx="0" cy="55195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88">
              <a:latin typeface="+mj-lt"/>
            </a:endParaRPr>
          </a:p>
        </p:txBody>
      </p:sp>
      <p:sp>
        <p:nvSpPr>
          <p:cNvPr id="4124" name="Line 55"/>
          <p:cNvSpPr>
            <a:spLocks noChangeShapeType="1"/>
          </p:cNvSpPr>
          <p:nvPr/>
        </p:nvSpPr>
        <p:spPr bwMode="auto">
          <a:xfrm>
            <a:off x="2583060" y="2271509"/>
            <a:ext cx="45784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88">
              <a:latin typeface="+mj-lt"/>
            </a:endParaRPr>
          </a:p>
        </p:txBody>
      </p:sp>
      <p:sp>
        <p:nvSpPr>
          <p:cNvPr id="4125" name="Line 56"/>
          <p:cNvSpPr>
            <a:spLocks noChangeShapeType="1"/>
          </p:cNvSpPr>
          <p:nvPr/>
        </p:nvSpPr>
        <p:spPr bwMode="auto">
          <a:xfrm>
            <a:off x="4610099" y="3844623"/>
            <a:ext cx="22033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88">
              <a:latin typeface="+mj-lt"/>
            </a:endParaRPr>
          </a:p>
        </p:txBody>
      </p:sp>
      <p:sp>
        <p:nvSpPr>
          <p:cNvPr id="4126" name="Line 57"/>
          <p:cNvSpPr>
            <a:spLocks noChangeShapeType="1"/>
          </p:cNvSpPr>
          <p:nvPr/>
        </p:nvSpPr>
        <p:spPr bwMode="auto">
          <a:xfrm flipV="1">
            <a:off x="4581822" y="2298292"/>
            <a:ext cx="29689" cy="155228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88">
              <a:latin typeface="+mj-lt"/>
            </a:endParaRPr>
          </a:p>
        </p:txBody>
      </p:sp>
      <p:sp>
        <p:nvSpPr>
          <p:cNvPr id="4127" name="Text Box 58"/>
          <p:cNvSpPr txBox="1">
            <a:spLocks noChangeArrowheads="1"/>
          </p:cNvSpPr>
          <p:nvPr/>
        </p:nvSpPr>
        <p:spPr bwMode="auto">
          <a:xfrm>
            <a:off x="1254700" y="2126054"/>
            <a:ext cx="1271973" cy="2308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2863" tIns="0" rIns="0" bIns="0">
            <a:spAutoFit/>
          </a:bodyPr>
          <a:lstStyle>
            <a:lvl1pPr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" b="1" dirty="0">
                <a:latin typeface="+mj-lt"/>
              </a:rPr>
              <a:t>EMISSIONS</a:t>
            </a:r>
          </a:p>
        </p:txBody>
      </p:sp>
      <p:sp>
        <p:nvSpPr>
          <p:cNvPr id="4128" name="Text Box 59"/>
          <p:cNvSpPr txBox="1">
            <a:spLocks noChangeArrowheads="1"/>
          </p:cNvSpPr>
          <p:nvPr/>
        </p:nvSpPr>
        <p:spPr bwMode="auto">
          <a:xfrm>
            <a:off x="6934795" y="4380455"/>
            <a:ext cx="2556446" cy="26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0822" tIns="40411" rIns="80822" bIns="40411">
            <a:spAutoFit/>
          </a:bodyPr>
          <a:lstStyle>
            <a:lvl1pPr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62013" eaLnBrk="0" hangingPunct="0"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219">
              <a:latin typeface="+mj-lt"/>
            </a:endParaRPr>
          </a:p>
        </p:txBody>
      </p:sp>
      <p:sp>
        <p:nvSpPr>
          <p:cNvPr id="4133" name="Line 66"/>
          <p:cNvSpPr>
            <a:spLocks noChangeShapeType="1"/>
          </p:cNvSpPr>
          <p:nvPr/>
        </p:nvSpPr>
        <p:spPr bwMode="auto">
          <a:xfrm flipV="1">
            <a:off x="4038599" y="2296536"/>
            <a:ext cx="2287489" cy="6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688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281" y="4324345"/>
            <a:ext cx="10515600" cy="2107015"/>
          </a:xfrm>
        </p:spPr>
        <p:txBody>
          <a:bodyPr>
            <a:normAutofit/>
          </a:bodyPr>
          <a:lstStyle/>
          <a:p>
            <a:r>
              <a:rPr lang="en-US" sz="2400" dirty="0"/>
              <a:t>Carbon adsorption – good for VOCS and Hg</a:t>
            </a:r>
          </a:p>
          <a:p>
            <a:r>
              <a:rPr lang="en-US" sz="2400" dirty="0"/>
              <a:t>Condensation – not useful at very low VOC concentrations or in the presence of water vapor</a:t>
            </a:r>
          </a:p>
          <a:p>
            <a:r>
              <a:rPr lang="en-US" sz="2400" dirty="0"/>
              <a:t>Thermal – highly efficient removal of VOCS and nitrogen compounds</a:t>
            </a:r>
          </a:p>
          <a:p>
            <a:pPr lvl="1"/>
            <a:r>
              <a:rPr lang="en-US" dirty="0"/>
              <a:t>DOES NOT work for Hg</a:t>
            </a:r>
          </a:p>
        </p:txBody>
      </p:sp>
    </p:spTree>
    <p:extLst>
      <p:ext uri="{BB962C8B-B14F-4D97-AF65-F5344CB8AC3E}">
        <p14:creationId xmlns:p14="http://schemas.microsoft.com/office/powerpoint/2010/main" val="1341613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914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General Process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52490" y="1158849"/>
            <a:ext cx="2366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Remove water droplets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41594" y="1771156"/>
            <a:ext cx="2587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Reduce Relative Humidity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06965" y="4774382"/>
            <a:ext cx="245721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  Catalytically treat any</a:t>
            </a:r>
          </a:p>
          <a:p>
            <a:r>
              <a:rPr lang="en-US" dirty="0"/>
              <a:t>Incomplete combustion </a:t>
            </a:r>
          </a:p>
          <a:p>
            <a:r>
              <a:rPr lang="en-US" dirty="0"/>
              <a:t>              Products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90962" y="2383463"/>
            <a:ext cx="22892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Particulate “polishing”</a:t>
            </a:r>
          </a:p>
          <a:p>
            <a:r>
              <a:rPr lang="en-US" dirty="0"/>
              <a:t>           HEPA Filter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10687" y="3272769"/>
            <a:ext cx="12497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Remove Hg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49912" y="3872933"/>
            <a:ext cx="497131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           Combust VOCS and Nitrogen containing compounds using an internal combustion engine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4859" y="5940691"/>
            <a:ext cx="16814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Release to stack</a:t>
            </a:r>
          </a:p>
        </p:txBody>
      </p:sp>
      <p:sp>
        <p:nvSpPr>
          <p:cNvPr id="10" name="Down Arrow 9"/>
          <p:cNvSpPr/>
          <p:nvPr/>
        </p:nvSpPr>
        <p:spPr>
          <a:xfrm>
            <a:off x="5620575" y="1478811"/>
            <a:ext cx="229989" cy="3417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620575" y="2091118"/>
            <a:ext cx="229989" cy="3417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620575" y="2980424"/>
            <a:ext cx="229989" cy="3417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5602774" y="3592731"/>
            <a:ext cx="229989" cy="3417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5620575" y="4482037"/>
            <a:ext cx="229989" cy="3417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5602774" y="5648342"/>
            <a:ext cx="229989" cy="3417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11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1990</TotalTime>
  <Words>1103</Words>
  <Application>Microsoft Macintosh PowerPoint</Application>
  <PresentationFormat>Custom</PresentationFormat>
  <Paragraphs>222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ORP Mission Need</vt:lpstr>
      <vt:lpstr>Current Headlines</vt:lpstr>
      <vt:lpstr>Fugitive Vapor Releases</vt:lpstr>
      <vt:lpstr>Fugitive Vapor Releases</vt:lpstr>
      <vt:lpstr>Storage Tank (Chemical Reactor)</vt:lpstr>
      <vt:lpstr>Storage Tank</vt:lpstr>
      <vt:lpstr>PowerPoint Presentation</vt:lpstr>
      <vt:lpstr>General Process</vt:lpstr>
      <vt:lpstr>Typical Combustion Process</vt:lpstr>
      <vt:lpstr>Three Way Catalytic Converter </vt:lpstr>
      <vt:lpstr>Unit Operations</vt:lpstr>
      <vt:lpstr>Unit Operations</vt:lpstr>
      <vt:lpstr>PowerPoint Presentation</vt:lpstr>
      <vt:lpstr>PowerPoint Presentation</vt:lpstr>
      <vt:lpstr>System Advantages</vt:lpstr>
      <vt:lpstr>Operational Parameters</vt:lpstr>
      <vt:lpstr>Experimental Description</vt:lpstr>
      <vt:lpstr>Experimental Set-up</vt:lpstr>
      <vt:lpstr>Test Vapor Composition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Larry Shaffer</dc:creator>
  <cp:lastModifiedBy>Charles Waggoner</cp:lastModifiedBy>
  <cp:revision>57</cp:revision>
  <dcterms:created xsi:type="dcterms:W3CDTF">2016-06-29T19:12:09Z</dcterms:created>
  <dcterms:modified xsi:type="dcterms:W3CDTF">2018-06-05T14:25:16Z</dcterms:modified>
</cp:coreProperties>
</file>